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94" r:id="rId6"/>
    <p:sldId id="307" r:id="rId7"/>
    <p:sldId id="308" r:id="rId8"/>
    <p:sldId id="309" r:id="rId9"/>
    <p:sldId id="310" r:id="rId10"/>
    <p:sldId id="313" r:id="rId11"/>
    <p:sldId id="311" r:id="rId12"/>
    <p:sldId id="31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3A73E4-7FE3-CB0D-5279-0730C89C248F}" v="302" dt="2024-09-08T03:29:27.944"/>
    <p1510:client id="{4B478708-9DAA-D8BE-A255-E0F3A543C816}" v="2222" dt="2024-09-08T17:34:52.2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8" autoAdjust="0"/>
    <p:restoredTop sz="90655" autoAdjust="0"/>
  </p:normalViewPr>
  <p:slideViewPr>
    <p:cSldViewPr snapToGrid="0">
      <p:cViewPr varScale="1">
        <p:scale>
          <a:sx n="155" d="100"/>
          <a:sy n="155" d="100"/>
        </p:scale>
        <p:origin x="162" y="816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35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2.sv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07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7514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779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1643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8110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231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006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706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xmlns="" id="{A04F1E16-9A84-4D0E-9706-79C396AF6AE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xmlns="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xmlns="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E34303BA-AFB6-0E22-486F-785994E3B7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xmlns="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xmlns="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xmlns="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xmlns="" id="{E0588715-35AD-8BE1-A5FC-E28BDD3854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544E9C70-0200-3C21-7766-CB9EA5FBFA8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xmlns="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xmlns="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xmlns="" id="{ED3361C9-310A-4255-A94E-B77588962DA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xmlns="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xmlns="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xmlns="" id="{D514C6BF-376E-43E8-881D-2E76742699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A96E214-6A61-C8A7-B1DB-C8C260C1344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xmlns="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xmlns="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5D8E94DD-0F7B-3F92-58EA-5F06D557BF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18E16CF1-2502-F2F0-2C27-2DD7979033E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34E84FEE-D475-A71D-7996-5925602ECF9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xmlns="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xmlns="" id="{5E045004-3604-59DC-13E0-7A0B2DF78C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xmlns="" id="{955F7B05-9431-1FBA-415D-6CF2DF562B9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xmlns="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="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6A217F83-0BDB-C70B-29FE-2651DE19153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xmlns="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xmlns="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xmlns="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xmlns="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3B2CC92D-F90A-CB67-4860-D6939AC2956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xmlns="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xmlns="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3026/C2XW26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doi.org/10.1038/sdata.2016.3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5848" y="3000546"/>
            <a:ext cx="5327842" cy="3529644"/>
          </a:xfrm>
        </p:spPr>
        <p:txBody>
          <a:bodyPr anchor="ctr"/>
          <a:lstStyle/>
          <a:p>
            <a:r>
              <a:rPr lang="en-US" dirty="0" smtClean="0"/>
              <a:t>EHRAgent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reproduction and extension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Peter Ho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58346" y="6104238"/>
            <a:ext cx="4534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https://github.com/peter-ho/EhrAgent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38"/>
    </mc:Choice>
    <mc:Fallback xmlns="">
      <p:transition spd="slow" advTm="11938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4" y="558801"/>
            <a:ext cx="10846876" cy="684458"/>
          </a:xfrm>
        </p:spPr>
        <p:txBody>
          <a:bodyPr anchor="b">
            <a:normAutofit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xmlns="" id="{DDE357A8-8C00-A28A-658C-9F85409B008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1104" y="2216074"/>
            <a:ext cx="9331621" cy="4159873"/>
          </a:xfrm>
        </p:spPr>
        <p:txBody>
          <a:bodyPr vert="horz" lIns="91440" tIns="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/>
              <a:t>According to </a:t>
            </a:r>
            <a:r>
              <a:rPr lang="en-US" u="sng" dirty="0" smtClean="0"/>
              <a:t>https</a:t>
            </a:r>
            <a:r>
              <a:rPr lang="en-US" u="sng" dirty="0"/>
              <a:t>://</a:t>
            </a:r>
            <a:r>
              <a:rPr lang="en-US" u="sng" dirty="0" smtClean="0"/>
              <a:t>www.thebalancemoney.com/causes-of-rising-healthcare-costs-4064878</a:t>
            </a:r>
            <a:r>
              <a:rPr lang="en-US" dirty="0" smtClean="0"/>
              <a:t>, cost </a:t>
            </a:r>
            <a:r>
              <a:rPr lang="en-US" dirty="0"/>
              <a:t>of healthcare has significantly increased over past decades and years, which can be </a:t>
            </a:r>
            <a:r>
              <a:rPr lang="en-US" dirty="0" smtClean="0"/>
              <a:t>a risk </a:t>
            </a:r>
            <a:r>
              <a:rPr lang="en-US" dirty="0"/>
              <a:t>for health and well being of Americans impacting every age group. I believe </a:t>
            </a:r>
            <a:r>
              <a:rPr lang="en-US" dirty="0" smtClean="0"/>
              <a:t>there are many factors with many different solutions. One of them is leveraging technology to </a:t>
            </a:r>
            <a:r>
              <a:rPr lang="en-US" dirty="0"/>
              <a:t>help medical professionals to focus their time and energy on patients and/or research </a:t>
            </a:r>
            <a:r>
              <a:rPr lang="en-US" dirty="0" smtClean="0"/>
              <a:t>but </a:t>
            </a:r>
            <a:r>
              <a:rPr lang="en-US" dirty="0"/>
              <a:t>not simple data retrieval or analysis</a:t>
            </a:r>
            <a:r>
              <a:rPr lang="en-US" dirty="0" smtClean="0"/>
              <a:t>.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LLM </a:t>
            </a:r>
            <a:r>
              <a:rPr lang="en-US" dirty="0"/>
              <a:t>(Large Language Model) has gained signficant popularity over the past years. It can </a:t>
            </a:r>
            <a:r>
              <a:rPr lang="en-US" dirty="0" smtClean="0"/>
              <a:t>capture </a:t>
            </a:r>
            <a:r>
              <a:rPr lang="en-US" dirty="0"/>
              <a:t>semantics of text, memorize past conversations, and generate code. This report </a:t>
            </a:r>
            <a:r>
              <a:rPr lang="en-US" dirty="0" smtClean="0"/>
              <a:t>evaluates </a:t>
            </a:r>
            <a:r>
              <a:rPr lang="en-US" dirty="0"/>
              <a:t>past work that utilizes </a:t>
            </a:r>
            <a:r>
              <a:rPr lang="en-US" dirty="0" smtClean="0"/>
              <a:t>MIMIC dataset </a:t>
            </a:r>
            <a:r>
              <a:rPr lang="en-US" dirty="0"/>
              <a:t>by reproducing and considering alternatives in data retreival and </a:t>
            </a:r>
            <a:r>
              <a:rPr lang="en-US" dirty="0" smtClean="0"/>
              <a:t>analysis.</a:t>
            </a:r>
          </a:p>
          <a:p>
            <a:pPr marL="0" indent="0">
              <a:buNone/>
            </a:pPr>
            <a:r>
              <a:rPr lang="en-US" dirty="0" smtClean="0"/>
              <a:t>EHRAgent was developed to leverage LLM to solve simple data retrieval or analysis against electronic health records.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ECE635A2-70B8-3EAB-6A18-952B02EBAA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17" name="Audio 1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02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3"/>
    </mc:Choice>
    <mc:Fallback xmlns="">
      <p:transition spd="slow" advTm="15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4" y="558801"/>
            <a:ext cx="10846876" cy="684458"/>
          </a:xfrm>
        </p:spPr>
        <p:txBody>
          <a:bodyPr anchor="b">
            <a:normAutofit/>
          </a:bodyPr>
          <a:lstStyle/>
          <a:p>
            <a:r>
              <a:rPr lang="en-US" dirty="0" smtClean="0"/>
              <a:t>METHOD - Execution flow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2E963BF3-CBB5-0910-9C21-D76731BC822E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016" y="1243259"/>
            <a:ext cx="7640552" cy="5368222"/>
          </a:xfrm>
          <a:noFill/>
        </p:spPr>
      </p:pic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ECE635A2-70B8-3EAB-6A18-952B02EBAA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566"/>
    </mc:Choice>
    <mc:Fallback xmlns="">
      <p:transition spd="slow" advTm="101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4" y="558801"/>
            <a:ext cx="10846876" cy="684458"/>
          </a:xfrm>
        </p:spPr>
        <p:txBody>
          <a:bodyPr anchor="b">
            <a:normAutofit/>
          </a:bodyPr>
          <a:lstStyle/>
          <a:p>
            <a:r>
              <a:rPr lang="en-US" dirty="0" smtClean="0"/>
              <a:t>METHod - Original Functions for chatbot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xmlns="" id="{DDE357A8-8C00-A28A-658C-9F85409B008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1105" y="2216074"/>
            <a:ext cx="10331630" cy="4159873"/>
          </a:xfrm>
        </p:spPr>
        <p:txBody>
          <a:bodyPr vert="horz" lIns="91440" tIns="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Calculate: </a:t>
            </a:r>
            <a:r>
              <a:rPr lang="en-US" dirty="0"/>
              <a:t>passes argument to wolfram alpha for mathematical </a:t>
            </a:r>
            <a:r>
              <a:rPr lang="en-US" dirty="0" smtClean="0"/>
              <a:t>calculations.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LoadDB: </a:t>
            </a:r>
            <a:r>
              <a:rPr lang="en-US" dirty="0"/>
              <a:t>loads a MIMIC csv file into </a:t>
            </a:r>
            <a:r>
              <a:rPr lang="en-US" dirty="0" smtClean="0"/>
              <a:t>memory.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FilterDB: </a:t>
            </a:r>
            <a:r>
              <a:rPr lang="en-US" dirty="0"/>
              <a:t>filters data returned </a:t>
            </a:r>
            <a:r>
              <a:rPr lang="en-US" dirty="0" smtClean="0"/>
              <a:t>from </a:t>
            </a:r>
            <a:r>
              <a:rPr lang="en-US" dirty="0"/>
              <a:t>LoadDB with predefined </a:t>
            </a:r>
            <a:r>
              <a:rPr lang="en-US" dirty="0" smtClean="0"/>
              <a:t>operators </a:t>
            </a:r>
            <a:r>
              <a:rPr lang="en-US" dirty="0"/>
              <a:t>similar to SQL WHERE clause, </a:t>
            </a:r>
            <a:r>
              <a:rPr lang="en-US" dirty="0" smtClean="0"/>
              <a:t>but </a:t>
            </a:r>
            <a:r>
              <a:rPr lang="en-US" dirty="0"/>
              <a:t>with a little more functionality including min and max, which selects the row equals to the minimum or maximum of the whole file.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GetValue: </a:t>
            </a:r>
            <a:r>
              <a:rPr lang="en-US" dirty="0"/>
              <a:t>retrieves a string based on a comma delimited list of column names </a:t>
            </a:r>
            <a:r>
              <a:rPr lang="en-US" dirty="0" smtClean="0"/>
              <a:t>provided </a:t>
            </a:r>
            <a:r>
              <a:rPr lang="en-US" dirty="0"/>
              <a:t>in table definition, with some operator supported including </a:t>
            </a:r>
            <a:r>
              <a:rPr lang="en-US" dirty="0" smtClean="0"/>
              <a:t>sum</a:t>
            </a:r>
            <a:r>
              <a:rPr lang="en-US" dirty="0"/>
              <a:t> </a:t>
            </a:r>
            <a:r>
              <a:rPr lang="en-US" dirty="0" smtClean="0"/>
              <a:t>and mean.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SQLInterpreter: </a:t>
            </a:r>
            <a:r>
              <a:rPr lang="en-US" dirty="0"/>
              <a:t>executes a given sql against sqlite3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Calendar: </a:t>
            </a:r>
            <a:r>
              <a:rPr lang="en-US" dirty="0"/>
              <a:t>evaluates the date after the duration of time based on sqlite3 </a:t>
            </a:r>
            <a:r>
              <a:rPr lang="en-US" dirty="0" smtClean="0"/>
              <a:t>database datetime </a:t>
            </a:r>
            <a:r>
              <a:rPr lang="en-US" dirty="0"/>
              <a:t>function referencing </a:t>
            </a:r>
            <a:r>
              <a:rPr lang="en-US" dirty="0" smtClean="0"/>
              <a:t>current_time.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ECE635A2-70B8-3EAB-6A18-952B02EBAA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81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94"/>
    </mc:Choice>
    <mc:Fallback xmlns="">
      <p:transition spd="slow" advTm="12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4" y="558801"/>
            <a:ext cx="10846876" cy="684458"/>
          </a:xfrm>
        </p:spPr>
        <p:txBody>
          <a:bodyPr anchor="b">
            <a:normAutofit/>
          </a:bodyPr>
          <a:lstStyle/>
          <a:p>
            <a:r>
              <a:rPr lang="en-US" dirty="0" smtClean="0"/>
              <a:t>Issues faced during reproduction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xmlns="" id="{DDE357A8-8C00-A28A-658C-9F85409B008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1105" y="2216074"/>
            <a:ext cx="10331630" cy="4159873"/>
          </a:xfrm>
        </p:spPr>
        <p:txBody>
          <a:bodyPr vert="horz" lIns="91440" tIns="0" rIns="91440" bIns="45720" rtlCol="0" anchor="t"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Cost</a:t>
            </a:r>
            <a:r>
              <a:rPr lang="en-US" dirty="0" smtClean="0"/>
              <a:t>: </a:t>
            </a:r>
            <a:r>
              <a:rPr lang="en-US" dirty="0"/>
              <a:t>The table cost was referenced in multiple places of the original implementation including examples, </a:t>
            </a:r>
            <a:r>
              <a:rPr lang="en-US" dirty="0" smtClean="0"/>
              <a:t>validaton </a:t>
            </a:r>
            <a:r>
              <a:rPr lang="en-US" dirty="0"/>
              <a:t>questons and answers, but in MIMIC-III v1.4, cost is not a file available for download, nor in the demo dataset. </a:t>
            </a:r>
            <a:r>
              <a:rPr lang="en-US" dirty="0" smtClean="0"/>
              <a:t>Any </a:t>
            </a:r>
            <a:r>
              <a:rPr lang="en-US" dirty="0"/>
              <a:t>question related to cost can't be answered, and solution based on the example referring to cost would result in </a:t>
            </a:r>
            <a:r>
              <a:rPr lang="en-US" dirty="0" smtClean="0"/>
              <a:t>a </a:t>
            </a:r>
            <a:r>
              <a:rPr lang="en-US" dirty="0"/>
              <a:t>table not found error, which can't be recovered.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Python </a:t>
            </a:r>
            <a:r>
              <a:rPr lang="en-US" b="1" dirty="0"/>
              <a:t>p</a:t>
            </a:r>
            <a:r>
              <a:rPr lang="en-US" b="1" dirty="0" smtClean="0"/>
              <a:t>ackage dependency</a:t>
            </a:r>
            <a:r>
              <a:rPr lang="en-US" dirty="0" smtClean="0"/>
              <a:t>: </a:t>
            </a:r>
            <a:r>
              <a:rPr lang="en-US" dirty="0"/>
              <a:t>In requirements.txt, autogen version 1.0.16 was referred, but 0.3.2 is the latest </a:t>
            </a:r>
            <a:r>
              <a:rPr lang="en-US" dirty="0" smtClean="0"/>
              <a:t>when </a:t>
            </a:r>
            <a:r>
              <a:rPr lang="en-US" dirty="0"/>
              <a:t>this report was written. 0.3.3 was released afterwards, but it's still quite far from 1.0.16.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Sqlite3 </a:t>
            </a:r>
            <a:r>
              <a:rPr lang="en-US" b="1" dirty="0"/>
              <a:t>calendar </a:t>
            </a:r>
            <a:r>
              <a:rPr lang="en-US" b="1" dirty="0" smtClean="0"/>
              <a:t>calculation</a:t>
            </a:r>
            <a:r>
              <a:rPr lang="en-US" dirty="0" smtClean="0"/>
              <a:t>: </a:t>
            </a:r>
            <a:r>
              <a:rPr lang="en-US" dirty="0"/>
              <a:t>After setting up sqlite3 by importing MIMIC-III v1.4 csv files, </a:t>
            </a:r>
            <a:r>
              <a:rPr lang="en-US" dirty="0" smtClean="0"/>
              <a:t>sqlite3 </a:t>
            </a:r>
            <a:r>
              <a:rPr lang="en-US" dirty="0"/>
              <a:t>database datetime function doesn't use current date even though </a:t>
            </a:r>
            <a:r>
              <a:rPr lang="en-US" dirty="0" smtClean="0"/>
              <a:t>current_time </a:t>
            </a:r>
            <a:r>
              <a:rPr lang="en-US" dirty="0"/>
              <a:t>was passed in. </a:t>
            </a:r>
            <a:r>
              <a:rPr lang="en-US" dirty="0" smtClean="0"/>
              <a:t>It </a:t>
            </a:r>
            <a:r>
              <a:rPr lang="en-US" dirty="0"/>
              <a:t>used 2000-01-01, so with input of -1 day, 1999-12-31 was returned.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LoadDB requirement</a:t>
            </a:r>
            <a:r>
              <a:rPr lang="en-US" dirty="0" smtClean="0"/>
              <a:t>: </a:t>
            </a:r>
            <a:r>
              <a:rPr lang="en-US" dirty="0"/>
              <a:t>Since LoadDB reads the whole table into memory, for larger table</a:t>
            </a:r>
            <a:r>
              <a:rPr lang="en-US" dirty="0" smtClean="0"/>
              <a:t>, out </a:t>
            </a:r>
            <a:r>
              <a:rPr lang="en-US" dirty="0"/>
              <a:t>of memory exception was thrown. Due to re-reading the same csv or csv.gz files for every LoadDB </a:t>
            </a:r>
            <a:r>
              <a:rPr lang="en-US" dirty="0" smtClean="0"/>
              <a:t>command for </a:t>
            </a:r>
            <a:r>
              <a:rPr lang="en-US" dirty="0"/>
              <a:t>various questions, disk IO can cause unnecessary delays when reading against the same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Validation </a:t>
            </a:r>
            <a:r>
              <a:rPr lang="en-US" b="1" dirty="0"/>
              <a:t>set </a:t>
            </a:r>
            <a:r>
              <a:rPr lang="en-US" b="1" dirty="0" smtClean="0"/>
              <a:t>issue</a:t>
            </a:r>
            <a:r>
              <a:rPr lang="en-US" dirty="0" smtClean="0"/>
              <a:t>: </a:t>
            </a:r>
            <a:r>
              <a:rPr lang="en-US" dirty="0"/>
              <a:t>When trying to identify reasons for incorrect responses, SQL embedded in the </a:t>
            </a:r>
            <a:r>
              <a:rPr lang="en-US" dirty="0" smtClean="0"/>
              <a:t>validation data </a:t>
            </a:r>
            <a:r>
              <a:rPr lang="en-US" dirty="0"/>
              <a:t>set was used to identify and verify given answers. There are answers that are incorrect based on data retrieved from MIMIC-III v1.4.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Execution challenge</a:t>
            </a:r>
            <a:r>
              <a:rPr lang="en-US" dirty="0" smtClean="0"/>
              <a:t>: </a:t>
            </a:r>
            <a:r>
              <a:rPr lang="en-US" dirty="0"/>
              <a:t>Since some code generated by chatbot can be quite inefficient, there are times that it </a:t>
            </a:r>
            <a:r>
              <a:rPr lang="en-US" dirty="0" smtClean="0"/>
              <a:t>takes </a:t>
            </a:r>
            <a:r>
              <a:rPr lang="en-US" dirty="0"/>
              <a:t>more than hours to run, and sometimes it can be hard to tell how long it will take for the process to terminate</a:t>
            </a:r>
            <a:r>
              <a:rPr lang="en-US" dirty="0" smtClean="0"/>
              <a:t>. So </a:t>
            </a:r>
            <a:r>
              <a:rPr lang="en-US" dirty="0"/>
              <a:t>with more than 500 validation questions, it takes more than days to finish evaluating 1 implementation.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ECE635A2-70B8-3EAB-6A18-952B02EBAA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33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995"/>
    </mc:Choice>
    <mc:Fallback>
      <p:transition spd="slow" advTm="84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4" y="558801"/>
            <a:ext cx="10846876" cy="684458"/>
          </a:xfrm>
        </p:spPr>
        <p:txBody>
          <a:bodyPr anchor="b">
            <a:normAutofit/>
          </a:bodyPr>
          <a:lstStyle/>
          <a:p>
            <a:r>
              <a:rPr lang="en-US" dirty="0"/>
              <a:t>Adjustments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xmlns="" id="{DDE357A8-8C00-A28A-658C-9F85409B008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1105" y="2216074"/>
            <a:ext cx="10331630" cy="4159873"/>
          </a:xfrm>
        </p:spPr>
        <p:txBody>
          <a:bodyPr vert="horz" lIns="91440" tIns="0" rIns="91440" bIns="45720" rtlCol="0" anchor="t">
            <a:normAutofit fontScale="850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Cost</a:t>
            </a:r>
            <a:r>
              <a:rPr lang="en-US" dirty="0" smtClean="0"/>
              <a:t>: Since </a:t>
            </a:r>
            <a:r>
              <a:rPr lang="en-US" dirty="0"/>
              <a:t>examples related to cost won't be relevant and validation questions related to </a:t>
            </a:r>
            <a:r>
              <a:rPr lang="en-US" dirty="0" smtClean="0"/>
              <a:t>cost </a:t>
            </a:r>
            <a:r>
              <a:rPr lang="en-US" dirty="0"/>
              <a:t>will not work, 24 questions and answers involving costs were removed. Examples related to costs </a:t>
            </a:r>
            <a:r>
              <a:rPr lang="en-US" dirty="0" smtClean="0"/>
              <a:t>were </a:t>
            </a:r>
            <a:r>
              <a:rPr lang="en-US" dirty="0"/>
              <a:t>also adjusted to better illustrate other implementation.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Python </a:t>
            </a:r>
            <a:r>
              <a:rPr lang="en-US" b="1" dirty="0"/>
              <a:t>Package D</a:t>
            </a:r>
            <a:r>
              <a:rPr lang="en-US" b="1" dirty="0" smtClean="0"/>
              <a:t>ependency</a:t>
            </a:r>
            <a:r>
              <a:rPr lang="en-US" dirty="0" smtClean="0"/>
              <a:t>: </a:t>
            </a:r>
            <a:r>
              <a:rPr lang="en-US" dirty="0"/>
              <a:t>Autogen 0.3.2 was used instead of 1.0.16, flaml[automl] </a:t>
            </a:r>
            <a:r>
              <a:rPr lang="en-US" dirty="0" smtClean="0"/>
              <a:t>was </a:t>
            </a:r>
            <a:r>
              <a:rPr lang="en-US" dirty="0"/>
              <a:t>added due to other dependency. And mariadb 1.1.11 was added to support accessing </a:t>
            </a:r>
            <a:r>
              <a:rPr lang="en-US" dirty="0" smtClean="0"/>
              <a:t>MariaDB.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Sqlite3 </a:t>
            </a:r>
            <a:r>
              <a:rPr lang="en-US" b="1" dirty="0"/>
              <a:t>C</a:t>
            </a:r>
            <a:r>
              <a:rPr lang="en-US" b="1" dirty="0" smtClean="0"/>
              <a:t>alendar </a:t>
            </a:r>
            <a:r>
              <a:rPr lang="en-US" b="1" dirty="0"/>
              <a:t>C</a:t>
            </a:r>
            <a:r>
              <a:rPr lang="en-US" b="1" dirty="0" smtClean="0"/>
              <a:t>alculation</a:t>
            </a:r>
            <a:r>
              <a:rPr lang="en-US" dirty="0" smtClean="0"/>
              <a:t>: </a:t>
            </a:r>
            <a:r>
              <a:rPr lang="en-US" dirty="0"/>
              <a:t>Calendar calculation was changed to MariaDB </a:t>
            </a:r>
            <a:r>
              <a:rPr lang="en-US" dirty="0" smtClean="0"/>
              <a:t>DATE_ADD </a:t>
            </a:r>
            <a:r>
              <a:rPr lang="en-US" dirty="0"/>
              <a:t>which </a:t>
            </a:r>
            <a:r>
              <a:rPr lang="en-US" dirty="0" smtClean="0"/>
              <a:t>evaluates </a:t>
            </a:r>
            <a:r>
              <a:rPr lang="en-US" dirty="0"/>
              <a:t>duration based on current datetime instead of </a:t>
            </a:r>
            <a:r>
              <a:rPr lang="en-US" dirty="0" smtClean="0"/>
              <a:t>2000.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LoadDB Requirement</a:t>
            </a:r>
            <a:r>
              <a:rPr lang="en-US" dirty="0" smtClean="0"/>
              <a:t>: </a:t>
            </a:r>
            <a:r>
              <a:rPr lang="en-US" dirty="0"/>
              <a:t>LoadDB and several other functions are changed to defer execution </a:t>
            </a:r>
            <a:r>
              <a:rPr lang="en-US" dirty="0" smtClean="0"/>
              <a:t>similar </a:t>
            </a:r>
            <a:r>
              <a:rPr lang="en-US" dirty="0"/>
              <a:t>to Apache Spark, so only result after filtering and selected columns is returned and read from data 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Execution Challenge</a:t>
            </a:r>
            <a:r>
              <a:rPr lang="en-US" dirty="0" smtClean="0"/>
              <a:t>: </a:t>
            </a:r>
            <a:r>
              <a:rPr lang="en-US" dirty="0"/>
              <a:t>Due to the time sensitive nature of this report, when the evaluation of a question </a:t>
            </a:r>
            <a:r>
              <a:rPr lang="en-US" dirty="0" smtClean="0"/>
              <a:t>takes </a:t>
            </a:r>
            <a:r>
              <a:rPr lang="en-US" dirty="0"/>
              <a:t>more 45 minutes, the process is killed with question id marked as not complete and restarted.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Database Backend</a:t>
            </a:r>
            <a:r>
              <a:rPr lang="en-US" dirty="0" smtClean="0"/>
              <a:t>: </a:t>
            </a:r>
            <a:r>
              <a:rPr lang="en-US" dirty="0"/>
              <a:t>To help improve data operations, instead of loading from files every time, </a:t>
            </a:r>
            <a:r>
              <a:rPr lang="en-US" dirty="0" smtClean="0"/>
              <a:t>all </a:t>
            </a:r>
            <a:r>
              <a:rPr lang="en-US" dirty="0"/>
              <a:t>operations invokes MariaDB backend with database indexes setup for larger tables.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New Functions</a:t>
            </a:r>
            <a:r>
              <a:rPr lang="en-US" dirty="0" smtClean="0"/>
              <a:t>: </a:t>
            </a:r>
            <a:r>
              <a:rPr lang="en-US" dirty="0"/>
              <a:t>Given database operations aren't as straightforward to be mapped with </a:t>
            </a:r>
            <a:r>
              <a:rPr lang="en-US" dirty="0" smtClean="0"/>
              <a:t>results </a:t>
            </a:r>
            <a:r>
              <a:rPr lang="en-US" dirty="0"/>
              <a:t>returning multiple values or list when only one value is needed, new functions are added </a:t>
            </a:r>
            <a:r>
              <a:rPr lang="en-US" dirty="0" smtClean="0"/>
              <a:t>including </a:t>
            </a:r>
            <a:r>
              <a:rPr lang="en-US" dirty="0"/>
              <a:t>GetValue getting a single, GetValues getting multiple values, </a:t>
            </a:r>
            <a:r>
              <a:rPr lang="en-US" dirty="0" smtClean="0"/>
              <a:t>GetCount counting </a:t>
            </a:r>
            <a:r>
              <a:rPr lang="en-US" dirty="0"/>
              <a:t>the number of rows of a data set.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ECE635A2-70B8-3EAB-6A18-952B02EBAA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6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805"/>
    </mc:Choice>
    <mc:Fallback xmlns="">
      <p:transition spd="slow" advTm="59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4" y="558801"/>
            <a:ext cx="10846876" cy="684458"/>
          </a:xfrm>
        </p:spPr>
        <p:txBody>
          <a:bodyPr anchor="b">
            <a:normAutofit/>
          </a:bodyPr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5"/>
            <p:extLst>
              <p:ext uri="{D42A27DB-BD31-4B8C-83A1-F6EECF244321}">
                <p14:modId xmlns:p14="http://schemas.microsoft.com/office/powerpoint/2010/main" val="2759133876"/>
              </p:ext>
            </p:extLst>
          </p:nvPr>
        </p:nvGraphicFramePr>
        <p:xfrm>
          <a:off x="431800" y="2216150"/>
          <a:ext cx="10331452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2863"/>
                <a:gridCol w="2582863"/>
                <a:gridCol w="2582863"/>
                <a:gridCol w="258286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Number of questions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Success Rate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Completion Rate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EHRAgent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53.10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91.72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EHRAgent without 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26.08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69.96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EHRAgent with MariaDB</a:t>
                      </a:r>
                      <a:r>
                        <a:rPr lang="en-US" baseline="0" dirty="0" smtClean="0"/>
                        <a:t> without 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26.08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69.96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ECE635A2-70B8-3EAB-6A18-952B02EBAA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873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85"/>
    </mc:Choice>
    <mc:Fallback xmlns="">
      <p:transition spd="slow" advTm="41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4" y="558801"/>
            <a:ext cx="10846876" cy="684458"/>
          </a:xfrm>
        </p:spPr>
        <p:txBody>
          <a:bodyPr anchor="b">
            <a:normAutofit/>
          </a:bodyPr>
          <a:lstStyle/>
          <a:p>
            <a:r>
              <a:rPr lang="en-US" dirty="0" smtClean="0"/>
              <a:t>Future directions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xmlns="" id="{DDE357A8-8C00-A28A-658C-9F85409B008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1105" y="2216074"/>
            <a:ext cx="10220419" cy="4159873"/>
          </a:xfrm>
        </p:spPr>
        <p:txBody>
          <a:bodyPr vert="horz" lIns="91440" tIns="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Have </a:t>
            </a:r>
            <a:r>
              <a:rPr lang="en-US" dirty="0"/>
              <a:t>a set of verification questions and ground truth answers matching the test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Adjust </a:t>
            </a:r>
            <a:r>
              <a:rPr lang="en-US" dirty="0"/>
              <a:t>initial memory so they are more diverse.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Persist </a:t>
            </a:r>
            <a:r>
              <a:rPr lang="en-US" dirty="0"/>
              <a:t>memory captured by answering questions correctly so that when the process hangs and needs to be destroyed, memory can be recovered.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Provide </a:t>
            </a:r>
            <a:r>
              <a:rPr lang="en-US" dirty="0"/>
              <a:t>more robust filtering examples, as some generated code has applied multiple filtering which can be incorrect in some cases.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ECE635A2-70B8-3EAB-6A18-952B02EBAA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329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081"/>
    </mc:Choice>
    <mc:Fallback xmlns="">
      <p:transition spd="slow" advTm="650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854" y="558801"/>
            <a:ext cx="10846876" cy="684458"/>
          </a:xfrm>
        </p:spPr>
        <p:txBody>
          <a:bodyPr anchor="b">
            <a:normAutofit/>
          </a:bodyPr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xmlns="" id="{DDE357A8-8C00-A28A-658C-9F85409B0089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1105" y="2216074"/>
            <a:ext cx="10220419" cy="4159873"/>
          </a:xfrm>
        </p:spPr>
        <p:txBody>
          <a:bodyPr vert="horz" lIns="91440" tIns="0" rIns="91440" bIns="45720" rtlCol="0" anchor="t">
            <a:normAutofit fontScale="92500" lnSpcReduction="20000"/>
          </a:bodyPr>
          <a:lstStyle/>
          <a:p>
            <a:r>
              <a:rPr lang="en-US" dirty="0" smtClean="0"/>
              <a:t>A</a:t>
            </a:r>
            <a:r>
              <a:rPr lang="en-US" dirty="0"/>
              <a:t>. Goldberger, L. Amaral, L. Glass, J. Hausdorff, P.C. Ivanov, R. Mark, J.E. Mietus, G.B. Moody, C.K. Peng, and H.E. Stanley.2000. PhysioBank, PhysioToolkit, and PhysioNet: Components of a new research resource for complex physiologicsignals. Circulation [Online]. (2000), e215–e220.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doi.org/10.13026/C2XW26</a:t>
            </a:r>
            <a:endParaRPr lang="en-US" dirty="0" smtClean="0"/>
          </a:p>
          <a:p>
            <a:r>
              <a:rPr lang="en-US" dirty="0" smtClean="0"/>
              <a:t>Alistair </a:t>
            </a:r>
            <a:r>
              <a:rPr lang="en-US" dirty="0"/>
              <a:t>Johnson, Tom Pollard, and Roger Mark. 2016. MIMIC-III Clinical Database. version 1.4 (2016).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doi.org/10.13026/C2XW26</a:t>
            </a:r>
            <a:endParaRPr lang="en-US" dirty="0" smtClean="0"/>
          </a:p>
          <a:p>
            <a:r>
              <a:rPr lang="en-US" dirty="0" smtClean="0"/>
              <a:t>Alistair </a:t>
            </a:r>
            <a:r>
              <a:rPr lang="en-US" dirty="0"/>
              <a:t>E.W. Johnson, Tom J. Pollard, Lu Shen, Li-wei H. Lehman, Mengling Feng, Mohammad Ghassemi, BenjaminMoody, Peter Szolovits, Leo Anthony Celi, and Roger G. Mark. 2016. MIMIC-III, a freely accessible critical care database.Scientific Data 3 (2016). Issue 1.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doi.org/10.1038/sdata.2016.35</a:t>
            </a:r>
            <a:endParaRPr lang="en-US" dirty="0" smtClean="0"/>
          </a:p>
          <a:p>
            <a:r>
              <a:rPr lang="en-US" dirty="0" smtClean="0"/>
              <a:t>Wenqi </a:t>
            </a:r>
            <a:r>
              <a:rPr lang="en-US" dirty="0"/>
              <a:t>Shi, Ran Xu, Yuchen Zhuang, Yue Yu, Jieyu Zhang, Hang Wu, Yuanda Zhu, Joyce Ho, Carl Yang, and May DWang. 2024. Ehragent: Code empowers large language models for complex tabular reasoning on electronic healthrecords. EMNLP (2024</a:t>
            </a:r>
            <a:r>
              <a:rPr lang="en-US" dirty="0" smtClean="0"/>
              <a:t>).</a:t>
            </a:r>
          </a:p>
          <a:p>
            <a:r>
              <a:rPr lang="en-US" dirty="0" smtClean="0"/>
              <a:t>Ping </a:t>
            </a:r>
            <a:r>
              <a:rPr lang="en-US" dirty="0"/>
              <a:t>Wang, Tian Shi, and Chandan K Reddy. 2020. Text-to-SQL Generation for Question Answering on ElectronicMedical Records. In Proceedings of The Web Conference 2020. 350–361.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ECE635A2-70B8-3EAB-6A18-952B02EBAA1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49DFD55-3C28-40EF-9E31-A92D2E4017F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2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28"/>
    </mc:Choice>
    <mc:Fallback xmlns="">
      <p:transition spd="slow" advTm="15728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9168DCE-134F-4610-A6AA-88CEBE8D71D2}">
  <ds:schemaRefs>
    <ds:schemaRef ds:uri="16c05727-aa75-4e4a-9b5f-8a80a1165891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purl.org/dc/elements/1.1/"/>
    <ds:schemaRef ds:uri="230e9df3-be65-4c73-a93b-d1236ebd677e"/>
    <ds:schemaRef ds:uri="http://purl.org/dc/terms/"/>
    <ds:schemaRef ds:uri="http://schemas.openxmlformats.org/package/2006/metadata/core-properties"/>
    <ds:schemaRef ds:uri="71af3243-3dd4-4a8d-8c0d-dd76da1f02a5"/>
    <ds:schemaRef ds:uri="http://schemas.microsoft.com/sharepoint/v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5753</TotalTime>
  <Words>1202</Words>
  <Application>Microsoft Office PowerPoint</Application>
  <PresentationFormat>Widescreen</PresentationFormat>
  <Paragraphs>73</Paragraphs>
  <Slides>9</Slides>
  <Notes>9</Notes>
  <HiddenSlides>1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Tenorite</vt:lpstr>
      <vt:lpstr>Custom</vt:lpstr>
      <vt:lpstr>EHRAgent  reproduction and extension  Peter Ho</vt:lpstr>
      <vt:lpstr>Introduction</vt:lpstr>
      <vt:lpstr>METHOD - Execution flow</vt:lpstr>
      <vt:lpstr>METHod - Original Functions for chatbot</vt:lpstr>
      <vt:lpstr>Issues faced during reproduction</vt:lpstr>
      <vt:lpstr>Adjustments</vt:lpstr>
      <vt:lpstr>results</vt:lpstr>
      <vt:lpstr>Future directions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MIMIC visualization  Peter Ho</dc:title>
  <dc:creator>Peter Ho</dc:creator>
  <cp:lastModifiedBy>Microsoft account</cp:lastModifiedBy>
  <cp:revision>482</cp:revision>
  <dcterms:created xsi:type="dcterms:W3CDTF">2024-09-08T03:20:45Z</dcterms:created>
  <dcterms:modified xsi:type="dcterms:W3CDTF">2024-12-04T00:55:02Z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